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232" r:id="rId3"/>
    <p:sldId id="1201" r:id="rId4"/>
    <p:sldId id="1233" r:id="rId5"/>
    <p:sldId id="1234" r:id="rId6"/>
    <p:sldId id="1217" r:id="rId7"/>
    <p:sldId id="1235" r:id="rId8"/>
    <p:sldId id="1207" r:id="rId9"/>
    <p:sldId id="1208" r:id="rId10"/>
    <p:sldId id="1211" r:id="rId11"/>
    <p:sldId id="1209" r:id="rId12"/>
    <p:sldId id="1210" r:id="rId13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646" autoAdjust="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D588DB5-CEFA-4A54-953A-446F5F887C63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4DAC3D9-2424-45A5-A87E-479F37EA2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5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71F4-1994-41B5-BD8C-F40D8E99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C68F1-61C7-4406-B43E-82A682571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1B71-9A50-45CC-8004-1F4B89B6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7F85-13CB-4DAF-B376-C66AC7C3FD43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6CB9D-2660-4664-B388-3A279F9F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35469-DBA6-44E4-8A81-46CA303C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4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EF1D-DF3A-485D-934D-DF231B7C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A7EB9-9B8B-40C2-88CC-DE882C82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35AD0-074E-457F-A5FE-DC3A68BA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0761-AE4D-45F7-A1DF-D6B4AF6202AF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CA45-0BFD-4271-87A1-5D36FB2C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353BF-B2F6-46CF-B891-5D2C40F8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65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C74A9-6B70-4112-AF20-3BAC1B72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5A0B8-8D6E-4030-8E85-21DB11B0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F4D18-8D08-42DA-8378-D9D4747A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62F-D8B4-409E-BE37-C6F71F53D47D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B559-15AE-4AAB-A5D6-71DCDABE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2781-E648-48E3-A885-EB715D0E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50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CCB-F54C-4C5E-956F-4FBE6534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821A-CD8D-46FA-B8D5-FE6D75C4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351C-CA20-4CB4-8FEB-356819B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FF22-ECA4-4190-A6FA-DCA5F7617F33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D1C6-5CD8-4342-B4AE-0ED8A357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E7B22-4FD7-4CA3-B495-F49806B6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09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D527-D57A-42C3-B987-7F85007F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F864-1D3A-4809-8C55-4C51AD138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948C-FEEB-486E-A673-B32BD4EE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E460-583A-4215-865F-64389DA52F8B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5B12-C4F4-423F-A8BC-E016B6D8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D27C3-28FC-4FAE-96F8-AB5C9F2E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91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D511-9DC9-44CC-91C1-EF165DA2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E724-DC3F-4896-A482-148F7B27A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5CAC2-5839-4FC8-B383-7AE0A0E85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806F9-FE69-4D48-9783-5DC2418A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E676-7F27-4928-B7F2-B10FC69238B0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DFA8B-A853-4968-A738-F8FF9376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770C-475C-4CDA-AA9E-8BD9EE1B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43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5637-9A79-46E7-97B3-0EE1D477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78626-56BD-45A9-8120-0E3862F0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1A388-207F-44D8-A0B8-91F9084D4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41FBD-6B22-43E2-A4E5-EECE24BA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CD8EF-7C7D-4196-AEC9-084893A8C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2D4F7-0E7C-4876-AF6A-B89E73B8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7511-951E-4118-A462-2216E8A90BCC}" type="datetime1">
              <a:rPr lang="th-TH" smtClean="0"/>
              <a:t>20/09/64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88948-6D19-4397-B69D-91ACE91A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58782-BFAC-4690-BA97-02B98007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3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8B74-38D9-43C9-BBAD-6C6FFD2D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E02FB-FAFB-4C5F-BE52-6CF6BD10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817-E153-4FE2-B7C7-3128EF0D14EF}" type="datetime1">
              <a:rPr lang="th-TH" smtClean="0"/>
              <a:t>20/09/64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FAA13-B816-46B3-BF5A-6A8FE135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D3EB7-8CE8-42F8-A23A-7135C83C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93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A37C1-4FD7-4164-82A9-43D7A53B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8B4-5437-4972-AA3E-A54519AA14D1}" type="datetime1">
              <a:rPr lang="th-TH" smtClean="0"/>
              <a:t>20/09/64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4B5BC-086D-458B-A2C6-14567D04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E066-1579-4BC6-8FE1-5E5EEF26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04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3587-6860-4556-883A-BE0D213D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70B1-8107-4D1A-8752-570CC3A6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345EA-1B8D-4CE2-B234-0F1C1D4BF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86972-CE91-4361-8578-E0682438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D56B-F112-41B7-91B3-D0FAE5614A10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FB42A-94C5-46C5-8978-0BD16376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6F308-B8F1-467A-A7AD-F68D7EA0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29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E04C-4C86-4547-B5F9-75BC37DF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6C4BE-B8F3-4F5A-B862-C0947B266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E27B7-6FD7-461C-BE50-C6BAD404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2FBF2-0602-402F-9788-CE6D0851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1728-B53C-4C0A-9E8E-54CCC491519C}" type="datetime1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0913-3AC9-4B3D-BD2A-3295630A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49049-2EC1-4919-9E3A-BF67F40B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0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5B0F9-5584-4ADE-87FE-8634B7FE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B26F-1AAC-4B50-ADF0-DA1C8FE5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3CBDC-7F56-4220-8591-127ABC5D4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394C-DBC4-4C27-BE6F-44621DC8580A}" type="datetime1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0CEE9-9D92-413D-BA73-051A530EF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80DD-4903-4B88-B44A-C8FBCFE6A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7AF3-E3B5-4DDE-B432-1FEE7E99F3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14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F068-1DA8-463C-AE08-6B91E417A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1998036" cy="2387600"/>
          </a:xfr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การกระจาย </a:t>
            </a:r>
            <a: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แบบตรวจหาแอนติเจนด้วยตนเอง </a:t>
            </a:r>
            <a:b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Antigen test self-test kits) </a:t>
            </a:r>
            <a:b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(ชุดตรวจ </a:t>
            </a:r>
            <a:r>
              <a:rPr lang="en-US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ATK </a:t>
            </a:r>
            <a: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ชนิด </a:t>
            </a:r>
            <a:r>
              <a:rPr lang="en-US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self-test kits</a:t>
            </a:r>
            <a:r>
              <a:rPr lang="th-TH" sz="3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ในระบบหลักประกันสุขภาพแห่งชาติ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3DB2C-8EAE-4309-8397-5C30E22B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1</a:t>
            </a:fld>
            <a:endParaRPr lang="th-TH" dirty="0"/>
          </a:p>
        </p:txBody>
      </p:sp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id="{9B041B0B-DB3B-4F9F-9077-CDEFF4916F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7794" y="4616438"/>
            <a:ext cx="7621818" cy="625475"/>
          </a:xfrm>
        </p:spPr>
        <p:txBody>
          <a:bodyPr/>
          <a:lstStyle/>
          <a:p>
            <a:pPr eaLnBrk="1" hangingPunct="1"/>
            <a:r>
              <a:rPr lang="th-TH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อปสข เขต </a:t>
            </a:r>
            <a:r>
              <a:rPr lang="en-US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 วันที่  </a:t>
            </a:r>
            <a:r>
              <a:rPr lang="en-US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alt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alt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5425E-1393-464F-8F6F-FFDAAE4A012D}"/>
              </a:ext>
            </a:extLst>
          </p:cNvPr>
          <p:cNvSpPr txBox="1"/>
          <p:nvPr/>
        </p:nvSpPr>
        <p:spPr>
          <a:xfrm>
            <a:off x="8933315" y="149646"/>
            <a:ext cx="2963850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</a:t>
            </a:r>
            <a:r>
              <a:rPr lang="en-US" sz="48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42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10B83-8F72-46AA-8923-3F2D4C5C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22185"/>
            <a:ext cx="2900364" cy="6413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3F33D-1DC7-CD4D-B696-BBC70EC9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3" y="222185"/>
            <a:ext cx="4479578" cy="6413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C08B5-83F7-F548-AF9E-A26909EE5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066" y="222185"/>
            <a:ext cx="4001934" cy="57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9E334-85C5-BF4F-9069-A4798090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85641"/>
            <a:ext cx="2914651" cy="5684500"/>
          </a:xfrm>
          <a:prstGeom prst="rect">
            <a:avLst/>
          </a:prstGeom>
        </p:spPr>
      </p:pic>
      <p:pic>
        <p:nvPicPr>
          <p:cNvPr id="5" name="Picture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3E32332F-C108-4F17-BD58-4F389D74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93" y="385641"/>
            <a:ext cx="7028571" cy="60294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A5869D-8AEB-494E-8C9F-7AFA9A04F53B}"/>
              </a:ext>
            </a:extLst>
          </p:cNvPr>
          <p:cNvSpPr/>
          <p:nvPr/>
        </p:nvSpPr>
        <p:spPr>
          <a:xfrm>
            <a:off x="169333" y="3680178"/>
            <a:ext cx="1275645" cy="1083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86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21068C-607D-4633-B5B3-04166960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1" y="395441"/>
            <a:ext cx="6335389" cy="32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2E258F-E010-49AF-AD8A-15B741E8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9" t="17528" r="10132" b="6411"/>
          <a:stretch/>
        </p:blipFill>
        <p:spPr>
          <a:xfrm>
            <a:off x="1203158" y="645122"/>
            <a:ext cx="10867156" cy="5996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6A814-FD27-4564-87CA-57C305C01EBB}"/>
              </a:ext>
            </a:extLst>
          </p:cNvPr>
          <p:cNvSpPr txBox="1"/>
          <p:nvPr/>
        </p:nvSpPr>
        <p:spPr>
          <a:xfrm>
            <a:off x="0" y="0"/>
            <a:ext cx="1810204" cy="715089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  <a:endParaRPr lang="en-US" sz="3600" b="1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2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1AE0-50E7-45F3-895C-38FF47F5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0515600" cy="647749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ที่มาและวัตถุประสงค์ของโครงการแจกชุดตรวจโควิด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  <a:endParaRPr lang="th-TH" sz="2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8C5A-B03D-4686-A1C5-B66B78E5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072847"/>
            <a:ext cx="10885967" cy="1776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เพื่อให้เกิดการกระจายชุดตรวจวินิจฉัยการติดเชื้อ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SARS_CoV-2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(เชื้อก่อโรค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COVID-19)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แบบตรวจหาแอนติเจนด้วยตนเอง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(COVID-19 Antigen test self-test)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สู่ประชาชนกลุ่มเสี่ยงได้อย่างทั่วถึง รวดเร็ว และมีประสิทธิภาพ โดยใกลไกกระจายผ่านหน่วยบริการในระบบหลักประกันสุขภาพแห่งชาติให้เกิดประโยชน์สูงสุด</a:t>
            </a:r>
          </a:p>
          <a:p>
            <a:pPr marL="0" indent="0"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โดยการกระจ่ายชุดตรวจบนแอปเป๋าตัง จำนวน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ล้านชุด</a:t>
            </a:r>
          </a:p>
          <a:p>
            <a:pPr marL="0" indent="0"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เงื่อนไขการรับสิทธิ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เป็นผู้มีความเสี่ยงตามแบบประเมินที่ สปสช.กำหนด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รับชุดตรวจได้ที่หน่วยบริการ โดยค้นหาจากเมนู หน่วยบริการใกล้ฉัน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ปชช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 เป๋าตัง)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อสม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ปชช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ไม่มีเป๋าตัง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รับสิทธิ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 ได้รับชุดตรวจ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</a:t>
            </a:r>
          </a:p>
          <a:p>
            <a:pPr marL="914400" lvl="1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หากผลการตรวจทั้ง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ครั้งเป็นผลลบ จะขอรับอีกครั้งในอีก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นับจากวันรับชุดตรวจล่าสุด</a:t>
            </a:r>
          </a:p>
          <a:p>
            <a:pPr marL="914400" lvl="1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หากผลตรวจเป็น ผลบวก จะสามารถกลับมาขอรับได้อีกครั้ง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นับจากวันที่บันทึกผลตรวจ</a:t>
            </a:r>
          </a:p>
          <a:p>
            <a:pPr marL="914400" lvl="1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หากไม่สามารถแปลผลได้ สามารถทำแบบประเมินเพื่อขอรับอีกครั้งใน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วันถัดไป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สามารถศึกษาวิธีการใช้งานชุดตรวจ และการอ่านผลตรวจได้ผ่านแอปบเป๋าตัง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บันทึกผลตรวจทันทีทั้ง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 ผ่านเมนู บันทึกผลตรวจ หรือหากท่านรับผ่านอาสามสมัคร ให้ติดต่อแจ้งผลการตรวจทันที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หากพบติดเชื้อ สามารถลงทะเบียนกับ สปสช.หรือแจ้งหน่วยบริการในพื้นที่</a:t>
            </a:r>
          </a:p>
          <a:p>
            <a:pPr marL="457200" indent="-457200">
              <a:buAutoNum type="arabicPeriod"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ไม่สามารถรับชุดตรวจซ้ำซ้อนได้ระบบตรวจสอบข้อมูลได้ทั้งการรับชุดตรวจที่หน่วยบริการ และรับชุดตรวจผ่านอาสาสมัคร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9DFB8-4FE1-4332-926B-26E66748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5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11E4-7C0E-45C8-8458-79007F4B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4E795-3F32-4AE5-816D-84F6388B6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4246E-25D5-4473-AE76-9B0BDD60DF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6EA12-52AD-414F-AED7-DF04703A6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60E54-15D4-4019-A493-8A8F533CFE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1C320-BD95-45B6-9F1A-A8DA2C74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4</a:t>
            </a:fld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648E6-DC1C-4414-A63F-23824E93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8" y="136525"/>
            <a:ext cx="11589793" cy="6440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ED500-DA7D-4A8E-ACF0-7D202FC36F2C}"/>
              </a:ext>
            </a:extLst>
          </p:cNvPr>
          <p:cNvSpPr txBox="1"/>
          <p:nvPr/>
        </p:nvSpPr>
        <p:spPr>
          <a:xfrm>
            <a:off x="7512148" y="136525"/>
            <a:ext cx="42484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การกระจาย รูปแบบที่</a:t>
            </a:r>
            <a:r>
              <a:rPr lang="en-US" b="1" dirty="0"/>
              <a:t> 1 </a:t>
            </a:r>
            <a:r>
              <a:rPr lang="th-TH" b="1" dirty="0" err="1"/>
              <a:t>ปชช</a:t>
            </a:r>
            <a:r>
              <a:rPr lang="th-TH" b="1" dirty="0"/>
              <a:t> มีเป๋าตัง</a:t>
            </a:r>
          </a:p>
        </p:txBody>
      </p:sp>
    </p:spTree>
    <p:extLst>
      <p:ext uri="{BB962C8B-B14F-4D97-AF65-F5344CB8AC3E}">
        <p14:creationId xmlns:p14="http://schemas.microsoft.com/office/powerpoint/2010/main" val="33472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F281-F33E-4B76-868A-4683A3FA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F6A57-FCB2-4D95-B373-7CEEB575A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1A423-02BC-4F5E-AFFA-2DB9785E77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B060D-DEBD-4A74-9793-50E7EDAA9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33793-143F-4799-A515-A17CE76991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D039-1A75-4514-B529-F9EEEFFE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5</a:t>
            </a:fld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D67A93-D93D-43DB-BFEF-FEF06BCB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328422"/>
            <a:ext cx="11071273" cy="6267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AE39B2-2086-46A5-A6FD-2FBE9AF80CAD}"/>
              </a:ext>
            </a:extLst>
          </p:cNvPr>
          <p:cNvSpPr txBox="1"/>
          <p:nvPr/>
        </p:nvSpPr>
        <p:spPr>
          <a:xfrm>
            <a:off x="6376939" y="20172"/>
            <a:ext cx="581506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การกระจายรูปแบบ ที่ </a:t>
            </a:r>
            <a:r>
              <a:rPr lang="en-US" b="1" dirty="0"/>
              <a:t>2 </a:t>
            </a:r>
            <a:r>
              <a:rPr lang="th-TH" b="1" dirty="0" err="1"/>
              <a:t>ปชช</a:t>
            </a:r>
            <a:r>
              <a:rPr lang="th-TH" b="1" dirty="0"/>
              <a:t>.ไม่มีโทรศัพท์มือถือ</a:t>
            </a:r>
          </a:p>
        </p:txBody>
      </p:sp>
    </p:spTree>
    <p:extLst>
      <p:ext uri="{BB962C8B-B14F-4D97-AF65-F5344CB8AC3E}">
        <p14:creationId xmlns:p14="http://schemas.microsoft.com/office/powerpoint/2010/main" val="72753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DEC4-A116-43A4-9B39-49FB041B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8733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ข้อมูลการจัดสรร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ATK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ที่ดำเนินการจัดสรรทั้งประเทศ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ล้านชุด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A88F89-BCE6-4D63-AF7F-E16A2A2E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จำนวนการจัดสรรทั้งประเทศ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ล้านชุด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6ED088-384E-43D2-8105-0C559B06A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จำนวนการการจัดสรรแยกรายจังหวัด </a:t>
            </a:r>
          </a:p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E5D326-3CB7-4EBA-89FF-B9D9CF525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60255" cy="368458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th-TH" sz="1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1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มีการกระจายชุดตรวจไปที่ สำนักงานสาธารณสุขจังหวัด  </a:t>
            </a:r>
          </a:p>
          <a:p>
            <a:pPr marL="0" indent="0">
              <a:buNone/>
            </a:pPr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สำนักงานสาธารณสุขอำเภอ  ,โรงพยาบาล ,รพ.สต. และ อสม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31D2-BF47-4B97-BDD2-C35CF6C9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6</a:t>
            </a:fld>
            <a:endParaRPr lang="th-T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9F4DF7-3A48-44FC-B8B0-A5E8EBB8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74016"/>
              </p:ext>
            </p:extLst>
          </p:nvPr>
        </p:nvGraphicFramePr>
        <p:xfrm>
          <a:off x="1042626" y="2659369"/>
          <a:ext cx="4752109" cy="2042925"/>
        </p:xfrm>
        <a:graphic>
          <a:graphicData uri="http://schemas.openxmlformats.org/drawingml/2006/table">
            <a:tbl>
              <a:tblPr/>
              <a:tblGrid>
                <a:gridCol w="1104428">
                  <a:extLst>
                    <a:ext uri="{9D8B030D-6E8A-4147-A177-3AD203B41FA5}">
                      <a16:colId xmlns:a16="http://schemas.microsoft.com/office/drawing/2014/main" val="1798284522"/>
                    </a:ext>
                  </a:extLst>
                </a:gridCol>
                <a:gridCol w="1165786">
                  <a:extLst>
                    <a:ext uri="{9D8B030D-6E8A-4147-A177-3AD203B41FA5}">
                      <a16:colId xmlns:a16="http://schemas.microsoft.com/office/drawing/2014/main" val="2611614397"/>
                    </a:ext>
                  </a:extLst>
                </a:gridCol>
                <a:gridCol w="969442">
                  <a:extLst>
                    <a:ext uri="{9D8B030D-6E8A-4147-A177-3AD203B41FA5}">
                      <a16:colId xmlns:a16="http://schemas.microsoft.com/office/drawing/2014/main" val="4196960998"/>
                    </a:ext>
                  </a:extLst>
                </a:gridCol>
                <a:gridCol w="837524">
                  <a:extLst>
                    <a:ext uri="{9D8B030D-6E8A-4147-A177-3AD203B41FA5}">
                      <a16:colId xmlns:a16="http://schemas.microsoft.com/office/drawing/2014/main" val="3562535742"/>
                    </a:ext>
                  </a:extLst>
                </a:gridCol>
                <a:gridCol w="674929">
                  <a:extLst>
                    <a:ext uri="{9D8B030D-6E8A-4147-A177-3AD203B41FA5}">
                      <a16:colId xmlns:a16="http://schemas.microsoft.com/office/drawing/2014/main" val="3790651344"/>
                    </a:ext>
                  </a:extLst>
                </a:gridCol>
              </a:tblGrid>
              <a:tr h="3921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จัดสรรลง 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ศบส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สำรองที่เขต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ร้านยา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53673"/>
                  </a:ext>
                </a:extLst>
              </a:tr>
              <a:tr h="3668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รวม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5,818,250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1,1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786,450</a:t>
                      </a:r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634892"/>
                  </a:ext>
                </a:extLst>
              </a:tr>
              <a:tr h="3668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กทม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2,115,900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608186"/>
                  </a:ext>
                </a:extLst>
              </a:tr>
              <a:tr h="3668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เขต1 –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3,7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,350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1,1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512,850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906160"/>
                  </a:ext>
                </a:extLst>
              </a:tr>
              <a:tr h="5502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หน่วยบริการ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สังกัดกรมอนามัย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400,000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82133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2BC3DD-762E-4482-A784-F1D056813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56902"/>
              </p:ext>
            </p:extLst>
          </p:nvPr>
        </p:nvGraphicFramePr>
        <p:xfrm>
          <a:off x="6316422" y="2704518"/>
          <a:ext cx="4832952" cy="2118006"/>
        </p:xfrm>
        <a:graphic>
          <a:graphicData uri="http://schemas.openxmlformats.org/drawingml/2006/table">
            <a:tbl>
              <a:tblPr/>
              <a:tblGrid>
                <a:gridCol w="1148425">
                  <a:extLst>
                    <a:ext uri="{9D8B030D-6E8A-4147-A177-3AD203B41FA5}">
                      <a16:colId xmlns:a16="http://schemas.microsoft.com/office/drawing/2014/main" val="2678523061"/>
                    </a:ext>
                  </a:extLst>
                </a:gridCol>
                <a:gridCol w="1786437">
                  <a:extLst>
                    <a:ext uri="{9D8B030D-6E8A-4147-A177-3AD203B41FA5}">
                      <a16:colId xmlns:a16="http://schemas.microsoft.com/office/drawing/2014/main" val="3480242327"/>
                    </a:ext>
                  </a:extLst>
                </a:gridCol>
                <a:gridCol w="1898090">
                  <a:extLst>
                    <a:ext uri="{9D8B030D-6E8A-4147-A177-3AD203B41FA5}">
                      <a16:colId xmlns:a16="http://schemas.microsoft.com/office/drawing/2014/main" val="2159553590"/>
                    </a:ext>
                  </a:extLst>
                </a:gridCol>
              </a:tblGrid>
              <a:tr h="351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จำนวนที่ได้รับการจัดสรร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26430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84557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26554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53690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931823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9741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28192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16144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679441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453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6EBB1E-C347-4E4A-B3A2-92239F2EAE6D}"/>
              </a:ext>
            </a:extLst>
          </p:cNvPr>
          <p:cNvSpPr txBox="1"/>
          <p:nvPr/>
        </p:nvSpPr>
        <p:spPr>
          <a:xfrm>
            <a:off x="1042626" y="4822524"/>
            <a:ext cx="306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ที่เหลือ สำรองที่ สปสช.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F2CA4-800E-4D9D-84FE-269FB2E2A773}"/>
              </a:ext>
            </a:extLst>
          </p:cNvPr>
          <p:cNvSpPr txBox="1"/>
          <p:nvPr/>
        </p:nvSpPr>
        <p:spPr>
          <a:xfrm>
            <a:off x="842782" y="6075144"/>
            <a:ext cx="103095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สปสช.เขต </a:t>
            </a: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ราชบุรี และเขตสุขภาพที่ </a:t>
            </a: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ได้มีการจัดประชุมชี้แจงร่วมกันเพื่อเตรียมความพร้อมสำหรับหน่วยบริการในการกระจายชุดตรวจ เมื่อวันที่ </a:t>
            </a: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กันยายน </a:t>
            </a: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ผ่านระบบ </a:t>
            </a: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</a:t>
            </a:r>
            <a:endParaRPr lang="th-TH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1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5AA4FB-9FA6-4967-8829-02AC471A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เอกสารเพิ่มเติม ในหน้าจอ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เป๋าตัง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51671C-5D53-4F9B-BF88-A0D8790C6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89353-6882-4208-9343-CDC24E61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7AF3-E3B5-4DDE-B432-1FEE7E99F3F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96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1DDF7-C314-CC4E-BAAE-79776970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95449"/>
            <a:ext cx="3430354" cy="61714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F60AA2-58E2-4388-8686-8B276E08C85F}"/>
              </a:ext>
            </a:extLst>
          </p:cNvPr>
          <p:cNvSpPr/>
          <p:nvPr/>
        </p:nvSpPr>
        <p:spPr>
          <a:xfrm>
            <a:off x="100013" y="2788357"/>
            <a:ext cx="2900362" cy="122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188CA-2CF5-9F43-A629-3D2F5E79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59" y="295450"/>
            <a:ext cx="3802557" cy="6171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8989E1-2D1F-8A41-A0AA-A2A0130E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860" y="126886"/>
            <a:ext cx="3502045" cy="634006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01CAC0-AF23-4EB1-A02A-98D50164C9E7}"/>
              </a:ext>
            </a:extLst>
          </p:cNvPr>
          <p:cNvSpPr/>
          <p:nvPr/>
        </p:nvSpPr>
        <p:spPr>
          <a:xfrm>
            <a:off x="4882556" y="5498219"/>
            <a:ext cx="2900362" cy="122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4B4D6D-AA0F-452F-A2B4-C9603CD8453E}"/>
              </a:ext>
            </a:extLst>
          </p:cNvPr>
          <p:cNvSpPr/>
          <p:nvPr/>
        </p:nvSpPr>
        <p:spPr>
          <a:xfrm>
            <a:off x="8949371" y="2369257"/>
            <a:ext cx="2900362" cy="122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72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C2B21-56C7-D04B-BDAA-7595902E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065"/>
            <a:ext cx="3305478" cy="637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314B7-E701-DD4B-9968-26D242B1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3" y="243065"/>
            <a:ext cx="3597859" cy="6381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14A42-305B-9C4D-B901-1397DC709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328" y="243065"/>
            <a:ext cx="3844169" cy="62032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0122712-10BA-4906-B25B-AB2FF82836E5}"/>
              </a:ext>
            </a:extLst>
          </p:cNvPr>
          <p:cNvSpPr/>
          <p:nvPr/>
        </p:nvSpPr>
        <p:spPr>
          <a:xfrm>
            <a:off x="228600" y="1388182"/>
            <a:ext cx="2900362" cy="122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21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558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TH SarabunPSK</vt:lpstr>
      <vt:lpstr>Office Theme</vt:lpstr>
      <vt:lpstr>การกระจาย แบบตรวจหาแอนติเจนด้วยตนเอง  (COVID-19 Antigen test self-test kits)  (ชุดตรวจ ATK ชนิด self-test kits) ในระบบหลักประกันสุขภาพแห่งชาติ</vt:lpstr>
      <vt:lpstr>PowerPoint Presentation</vt:lpstr>
      <vt:lpstr>ที่มาและวัตถุประสงค์ของโครงการแจกชุดตรวจโควิด-19</vt:lpstr>
      <vt:lpstr>PowerPoint Presentation</vt:lpstr>
      <vt:lpstr>PowerPoint Presentation</vt:lpstr>
      <vt:lpstr>ข้อมูลการจัดสรร ATK  ที่ดำเนินการจัดสรรทั้งประเทศ 8.5 ล้านชุด</vt:lpstr>
      <vt:lpstr>เอกสารเพิ่มเติม ในหน้าจอ app เป๋าตัง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การกระจาย ATK</dc:title>
  <dc:creator>Somruethai Supungul</dc:creator>
  <cp:lastModifiedBy>chattika maeprasart</cp:lastModifiedBy>
  <cp:revision>53</cp:revision>
  <cp:lastPrinted>2021-09-20T11:53:12Z</cp:lastPrinted>
  <dcterms:created xsi:type="dcterms:W3CDTF">2021-08-18T23:15:15Z</dcterms:created>
  <dcterms:modified xsi:type="dcterms:W3CDTF">2021-09-20T11:53:46Z</dcterms:modified>
</cp:coreProperties>
</file>